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9" r:id="rId2"/>
    <p:sldMasterId id="2147483683" r:id="rId3"/>
    <p:sldMasterId id="2147483688" r:id="rId4"/>
  </p:sldMasterIdLst>
  <p:notesMasterIdLst>
    <p:notesMasterId r:id="rId10"/>
  </p:notesMasterIdLst>
  <p:handoutMasterIdLst>
    <p:handoutMasterId r:id="rId11"/>
  </p:handoutMasterIdLst>
  <p:sldIdLst>
    <p:sldId id="379" r:id="rId5"/>
    <p:sldId id="383" r:id="rId6"/>
    <p:sldId id="390" r:id="rId7"/>
    <p:sldId id="391" r:id="rId8"/>
    <p:sldId id="389" r:id="rId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87482" autoAdjust="0"/>
  </p:normalViewPr>
  <p:slideViewPr>
    <p:cSldViewPr showGuides="1">
      <p:cViewPr>
        <p:scale>
          <a:sx n="75" d="100"/>
          <a:sy n="75" d="100"/>
        </p:scale>
        <p:origin x="-2124" y="-204"/>
      </p:cViewPr>
      <p:guideLst>
        <p:guide orient="horz" pos="3884"/>
        <p:guide orient="horz" pos="142"/>
        <p:guide orient="horz" pos="504"/>
        <p:guide pos="5603"/>
        <p:guide pos="159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7522B9B-11C8-425D-96B4-1A16BA854838}" type="datetimeFigureOut">
              <a:rPr lang="en-GB" smtClean="0"/>
              <a:t>02/03/2016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82B48E2-365C-4DAC-8219-3DBCE95FEE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5238C35-4839-4857-8530-E88AA45116EE}" type="datetimeFigureOut">
              <a:rPr lang="en-GB" smtClean="0"/>
              <a:t>02/03/2016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3E20C71F-D261-44F0-AF44-14D6444BF6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5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4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6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2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7565A226-B63A-4441-832B-ED59B3176E1E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2497"/>
            <a:ext cx="5447666" cy="4472939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3399FF"/>
              </a:solidFill>
            </a:endParaRPr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57572" y="9441812"/>
            <a:ext cx="2949627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4E55A154-3CEA-475B-BDCB-BF5E7C4119A5}" type="slidenum">
              <a:rPr lang="en-GB" altLang="en-US" sz="1200">
                <a:ea typeface="ＭＳ Ｐゴシック" pitchFamily="34" charset="-128"/>
              </a:rPr>
              <a:pPr algn="r" eaLnBrk="1" hangingPunct="1"/>
              <a:t>5</a:t>
            </a:fld>
            <a:endParaRPr lang="en-GB" altLang="en-US" sz="12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2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88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2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1560" y="3825044"/>
            <a:ext cx="82840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23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6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your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your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your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0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3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81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25044"/>
            <a:ext cx="82840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3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6B989-A045-47E9-8537-B6FA112E7B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7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36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7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44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your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your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5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your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672" y="6480000"/>
            <a:ext cx="971128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8" r:id="rId2"/>
    <p:sldLayoutId id="2147483649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9" r:id="rId3"/>
    <p:sldLayoutId id="2147483680" r:id="rId4"/>
    <p:sldLayoutId id="2147483682" r:id="rId5"/>
    <p:sldLayoutId id="21474836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6000" y="6264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480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7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6000" y="6264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480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://www.eif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ib.org/eiah" TargetMode="External"/><Relationship Id="rId5" Type="http://schemas.openxmlformats.org/officeDocument/2006/relationships/hyperlink" Target="http://www.eib.org/" TargetMode="External"/><Relationship Id="rId4" Type="http://schemas.openxmlformats.org/officeDocument/2006/relationships/hyperlink" Target="mailto:martinjm@eib.org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896453"/>
            <a:ext cx="750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i="1" spc="-5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i="1" spc="-50" dirty="0" smtClean="0">
                <a:solidFill>
                  <a:schemeClr val="tx2"/>
                </a:solidFill>
              </a:rPr>
              <a:t>2. </a:t>
            </a:r>
            <a:r>
              <a:rPr lang="en-US" sz="1600" i="1" spc="-50" dirty="0" err="1" smtClean="0">
                <a:solidFill>
                  <a:schemeClr val="tx2"/>
                </a:solidFill>
              </a:rPr>
              <a:t>o</a:t>
            </a:r>
            <a:r>
              <a:rPr lang="en-US" sz="1600" i="1" spc="-50" dirty="0" err="1" smtClean="0">
                <a:solidFill>
                  <a:schemeClr val="tx2"/>
                </a:solidFill>
                <a:latin typeface="Arial"/>
              </a:rPr>
              <a:t>žujka</a:t>
            </a:r>
            <a:r>
              <a:rPr lang="en-US" sz="1600" i="1" spc="-50" dirty="0" smtClean="0">
                <a:solidFill>
                  <a:schemeClr val="tx2"/>
                </a:solidFill>
              </a:rPr>
              <a:t> 2016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Anton KOVA</a:t>
            </a:r>
            <a:r>
              <a:rPr lang="en-US" sz="1600" i="1" dirty="0" smtClean="0">
                <a:solidFill>
                  <a:schemeClr val="tx2"/>
                </a:solidFill>
                <a:latin typeface="Arial"/>
              </a:rPr>
              <a:t>Č</a:t>
            </a:r>
            <a:r>
              <a:rPr lang="en-US" sz="1600" i="1" dirty="0" smtClean="0">
                <a:solidFill>
                  <a:schemeClr val="tx2"/>
                </a:solidFill>
              </a:rPr>
              <a:t>EV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7581" y="6223818"/>
            <a:ext cx="1810742" cy="49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767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06488"/>
          </a:xfrm>
        </p:spPr>
        <p:txBody>
          <a:bodyPr/>
          <a:lstStyle/>
          <a:p>
            <a:r>
              <a:rPr lang="hr-HR" sz="2800" b="1" dirty="0" smtClean="0">
                <a:ea typeface="+mn-ea"/>
                <a:cs typeface="Myriad Pro"/>
              </a:rPr>
              <a:t>Prioriteti</a:t>
            </a:r>
            <a:r>
              <a:rPr lang="fr-BE" sz="2800" b="1" dirty="0">
                <a:latin typeface="Myriad Pro"/>
                <a:ea typeface="+mn-ea"/>
                <a:cs typeface="Myriad Pro"/>
              </a:rPr>
              <a:t/>
            </a:r>
            <a:br>
              <a:rPr lang="fr-BE" sz="2800" b="1" dirty="0">
                <a:latin typeface="Myriad Pro"/>
                <a:ea typeface="+mn-ea"/>
                <a:cs typeface="Myriad Pro"/>
              </a:rPr>
            </a:br>
            <a:endParaRPr lang="fr-BE" sz="2800" b="1" dirty="0">
              <a:latin typeface="Myriad Pro"/>
              <a:ea typeface="+mn-ea"/>
              <a:cs typeface="Myriad Pr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9" y="260648"/>
            <a:ext cx="2448272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ea typeface="+mn-ea"/>
              <a:cs typeface="Myriad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8780"/>
            <a:ext cx="7416824" cy="451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989-A045-47E9-8537-B6FA112E7BDB}" type="slidenum">
              <a:rPr lang="en-GB" smtClean="0"/>
              <a:t>2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02/03/2016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57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cs typeface="Myriad Pro"/>
              </a:rPr>
              <a:t>Prioriteti</a:t>
            </a:r>
            <a:r>
              <a:rPr lang="fr-BE" sz="3600" b="1" dirty="0">
                <a:latin typeface="Myriad Pro"/>
                <a:cs typeface="Myriad Pro"/>
              </a:rPr>
              <a:t/>
            </a:r>
            <a:br>
              <a:rPr lang="fr-BE" sz="3600" b="1" dirty="0">
                <a:latin typeface="Myriad Pro"/>
                <a:cs typeface="Myriad Pro"/>
              </a:rPr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FF00FF"/>
                </a:solidFill>
              </a:rPr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02/03/2016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572508" cy="365125"/>
          </a:xfrm>
        </p:spPr>
        <p:txBody>
          <a:bodyPr/>
          <a:lstStyle/>
          <a:p>
            <a:r>
              <a:rPr lang="en-US" dirty="0"/>
              <a:t>02/03/2016 </a:t>
            </a:r>
            <a:r>
              <a:rPr lang="en-US" dirty="0" smtClean="0"/>
              <a:t>                                                </a:t>
            </a:r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Ellipse 7"/>
          <p:cNvSpPr/>
          <p:nvPr/>
        </p:nvSpPr>
        <p:spPr>
          <a:xfrm>
            <a:off x="4750060" y="2084040"/>
            <a:ext cx="1802160" cy="1802160"/>
          </a:xfrm>
          <a:prstGeom prst="ellipse">
            <a:avLst/>
          </a:prstGeom>
          <a:solidFill>
            <a:srgbClr val="EC7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8"/>
          <p:cNvSpPr/>
          <p:nvPr/>
        </p:nvSpPr>
        <p:spPr>
          <a:xfrm>
            <a:off x="2589820" y="2084040"/>
            <a:ext cx="1802160" cy="1802160"/>
          </a:xfrm>
          <a:prstGeom prst="ellipse">
            <a:avLst/>
          </a:prstGeom>
          <a:solidFill>
            <a:srgbClr val="E534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9"/>
          <p:cNvSpPr/>
          <p:nvPr/>
        </p:nvSpPr>
        <p:spPr>
          <a:xfrm>
            <a:off x="429580" y="2084040"/>
            <a:ext cx="1802160" cy="1802160"/>
          </a:xfrm>
          <a:prstGeom prst="ellipse">
            <a:avLst/>
          </a:prstGeom>
          <a:solidFill>
            <a:srgbClr val="9FC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10"/>
          <p:cNvSpPr/>
          <p:nvPr/>
        </p:nvSpPr>
        <p:spPr>
          <a:xfrm>
            <a:off x="6910300" y="2084040"/>
            <a:ext cx="1802160" cy="1802160"/>
          </a:xfrm>
          <a:prstGeom prst="ellipse">
            <a:avLst/>
          </a:prstGeom>
          <a:solidFill>
            <a:srgbClr val="3093BC"/>
          </a:solidFill>
          <a:ln>
            <a:solidFill>
              <a:srgbClr val="47B7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2"/>
          <p:cNvSpPr txBox="1"/>
          <p:nvPr/>
        </p:nvSpPr>
        <p:spPr>
          <a:xfrm>
            <a:off x="533165" y="4122003"/>
            <a:ext cx="15552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dirty="0" smtClean="0">
                <a:solidFill>
                  <a:srgbClr val="9FC204"/>
                </a:solidFill>
                <a:latin typeface="Arial"/>
                <a:cs typeface="Arial"/>
              </a:rPr>
              <a:t>OKOLIŠ</a:t>
            </a:r>
          </a:p>
          <a:p>
            <a:pPr algn="ctr">
              <a:spcAft>
                <a:spcPts val="1200"/>
              </a:spcAft>
            </a:pPr>
            <a:endParaRPr lang="fr-FR" sz="1600" b="1" dirty="0" smtClean="0">
              <a:solidFill>
                <a:srgbClr val="9FC204"/>
              </a:solidFill>
              <a:latin typeface="Arial"/>
              <a:cs typeface="Arial"/>
            </a:endParaRPr>
          </a:p>
          <a:p>
            <a:pPr algn="ctr"/>
            <a:r>
              <a:rPr lang="fr-FR" sz="1500" b="1" dirty="0" smtClean="0">
                <a:solidFill>
                  <a:schemeClr val="tx2"/>
                </a:solidFill>
                <a:latin typeface="Arial"/>
                <a:cs typeface="Arial"/>
              </a:rPr>
              <a:t>EUR</a:t>
            </a:r>
            <a:r>
              <a:rPr lang="fr-FR" sz="19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2200" b="1" dirty="0" smtClean="0">
                <a:solidFill>
                  <a:schemeClr val="tx2"/>
                </a:solidFill>
                <a:latin typeface="Arial"/>
                <a:cs typeface="Arial"/>
              </a:rPr>
              <a:t>19.6bn</a:t>
            </a:r>
            <a:endParaRPr lang="fr-FR" sz="2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ZoneTexte 21"/>
          <p:cNvSpPr txBox="1"/>
          <p:nvPr/>
        </p:nvSpPr>
        <p:spPr>
          <a:xfrm>
            <a:off x="2445660" y="4122003"/>
            <a:ext cx="20810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dirty="0" smtClean="0">
                <a:solidFill>
                  <a:srgbClr val="E5344C"/>
                </a:solidFill>
                <a:latin typeface="Arial"/>
                <a:cs typeface="Arial"/>
              </a:rPr>
              <a:t>INFRASTRUKTURA</a:t>
            </a:r>
          </a:p>
          <a:p>
            <a:pPr algn="ctr">
              <a:spcAft>
                <a:spcPts val="1200"/>
              </a:spcAft>
            </a:pPr>
            <a:endParaRPr lang="fr-FR" sz="1600" b="1" dirty="0" smtClean="0">
              <a:solidFill>
                <a:srgbClr val="E5344C"/>
              </a:solidFill>
              <a:latin typeface="Arial"/>
              <a:cs typeface="Arial"/>
            </a:endParaRPr>
          </a:p>
          <a:p>
            <a:pPr algn="ctr"/>
            <a:r>
              <a:rPr lang="fr-FR" sz="1500" b="1" dirty="0" smtClean="0">
                <a:solidFill>
                  <a:schemeClr val="tx2"/>
                </a:solidFill>
                <a:latin typeface="Arial"/>
                <a:cs typeface="Arial"/>
              </a:rPr>
              <a:t>EUR </a:t>
            </a:r>
            <a:r>
              <a:rPr lang="fr-FR" sz="2200" b="1" dirty="0" smtClean="0">
                <a:solidFill>
                  <a:schemeClr val="tx2"/>
                </a:solidFill>
                <a:latin typeface="Arial"/>
                <a:cs typeface="Arial"/>
              </a:rPr>
              <a:t>18.9bn</a:t>
            </a:r>
            <a:endParaRPr lang="fr-FR" sz="2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ZoneTexte 22"/>
          <p:cNvSpPr txBox="1"/>
          <p:nvPr/>
        </p:nvSpPr>
        <p:spPr>
          <a:xfrm>
            <a:off x="4651788" y="4122003"/>
            <a:ext cx="20265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dirty="0" smtClean="0">
                <a:solidFill>
                  <a:srgbClr val="EC7404"/>
                </a:solidFill>
                <a:latin typeface="Arial"/>
                <a:cs typeface="Arial"/>
              </a:rPr>
              <a:t>PRONALAZAŠTVO</a:t>
            </a:r>
          </a:p>
          <a:p>
            <a:pPr algn="ctr">
              <a:spcAft>
                <a:spcPts val="1200"/>
              </a:spcAft>
            </a:pPr>
            <a:endParaRPr lang="fr-FR" sz="1600" b="1" dirty="0" smtClean="0">
              <a:solidFill>
                <a:srgbClr val="EC7404"/>
              </a:solidFill>
              <a:latin typeface="Arial"/>
              <a:cs typeface="Arial"/>
            </a:endParaRPr>
          </a:p>
          <a:p>
            <a:pPr algn="ctr"/>
            <a:r>
              <a:rPr lang="fr-FR" sz="1500" b="1" dirty="0" smtClean="0">
                <a:solidFill>
                  <a:schemeClr val="tx2"/>
                </a:solidFill>
                <a:latin typeface="Arial"/>
                <a:cs typeface="Arial"/>
              </a:rPr>
              <a:t>EUR </a:t>
            </a:r>
            <a:r>
              <a:rPr lang="fr-FR" sz="2200" b="1" dirty="0" smtClean="0">
                <a:solidFill>
                  <a:schemeClr val="tx2"/>
                </a:solidFill>
                <a:latin typeface="Arial"/>
                <a:cs typeface="Arial"/>
              </a:rPr>
              <a:t>18.7bn</a:t>
            </a:r>
            <a:endParaRPr lang="fr-FR" sz="2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ZoneTexte 23"/>
          <p:cNvSpPr txBox="1"/>
          <p:nvPr/>
        </p:nvSpPr>
        <p:spPr>
          <a:xfrm>
            <a:off x="6841301" y="4122003"/>
            <a:ext cx="19679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dirty="0" smtClean="0">
                <a:solidFill>
                  <a:srgbClr val="47B7E5"/>
                </a:solidFill>
                <a:latin typeface="Arial"/>
                <a:cs typeface="Arial"/>
              </a:rPr>
              <a:t>MALA I SREDNJA </a:t>
            </a:r>
          </a:p>
          <a:p>
            <a:pPr algn="ctr">
              <a:spcAft>
                <a:spcPts val="1200"/>
              </a:spcAft>
            </a:pPr>
            <a:r>
              <a:rPr lang="fr-FR" sz="1600" b="1" dirty="0" smtClean="0">
                <a:solidFill>
                  <a:srgbClr val="47B7E5"/>
                </a:solidFill>
                <a:latin typeface="Arial"/>
                <a:cs typeface="Arial"/>
              </a:rPr>
              <a:t>PODUZEĆA</a:t>
            </a:r>
          </a:p>
          <a:p>
            <a:pPr algn="ctr"/>
            <a:r>
              <a:rPr lang="fr-FR" sz="1500" b="1" dirty="0" smtClean="0">
                <a:solidFill>
                  <a:schemeClr val="tx2"/>
                </a:solidFill>
                <a:latin typeface="Arial"/>
                <a:cs typeface="Arial"/>
              </a:rPr>
              <a:t>EUR </a:t>
            </a:r>
            <a:r>
              <a:rPr lang="fr-FR" sz="2200" b="1" dirty="0" smtClean="0">
                <a:solidFill>
                  <a:schemeClr val="tx2"/>
                </a:solidFill>
                <a:latin typeface="Arial"/>
                <a:cs typeface="Arial"/>
              </a:rPr>
              <a:t>29.2bn</a:t>
            </a:r>
            <a:endParaRPr lang="fr-FR" sz="22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2413090"/>
            <a:ext cx="1053823" cy="1087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59" y="2413090"/>
            <a:ext cx="1098481" cy="10879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07" y="2413089"/>
            <a:ext cx="714053" cy="10879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04" y="2482984"/>
            <a:ext cx="1258928" cy="9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Primjeri</a:t>
            </a:r>
            <a:r>
              <a:rPr lang="en-US" sz="3200" dirty="0" smtClean="0"/>
              <a:t> </a:t>
            </a:r>
            <a:r>
              <a:rPr lang="en-US" sz="3200" dirty="0" err="1" smtClean="0"/>
              <a:t>dobre</a:t>
            </a:r>
            <a:r>
              <a:rPr lang="en-US" sz="3200" dirty="0" smtClean="0"/>
              <a:t> </a:t>
            </a:r>
            <a:r>
              <a:rPr lang="en-US" sz="3200" dirty="0" err="1" smtClean="0"/>
              <a:t>prakse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2011-2014 </a:t>
            </a:r>
            <a:r>
              <a:rPr lang="en-GB" sz="1600" dirty="0" err="1" smtClean="0"/>
              <a:t>Europska</a:t>
            </a:r>
            <a:r>
              <a:rPr lang="en-GB" sz="1600" dirty="0" smtClean="0"/>
              <a:t> </a:t>
            </a:r>
            <a:r>
              <a:rPr lang="en-GB" sz="1600" dirty="0" err="1" smtClean="0"/>
              <a:t>investicijska</a:t>
            </a:r>
            <a:r>
              <a:rPr lang="en-GB" sz="1600" dirty="0" smtClean="0"/>
              <a:t> Banka </a:t>
            </a:r>
            <a:r>
              <a:rPr lang="en-GB" sz="1600" dirty="0" err="1" smtClean="0"/>
              <a:t>odobrila</a:t>
            </a:r>
            <a:r>
              <a:rPr lang="en-GB" sz="1600" dirty="0" smtClean="0"/>
              <a:t> je </a:t>
            </a:r>
            <a:r>
              <a:rPr lang="en-GB" sz="1600" dirty="0" err="1" smtClean="0"/>
              <a:t>preko</a:t>
            </a:r>
            <a:r>
              <a:rPr lang="en-GB" sz="1600" dirty="0" smtClean="0"/>
              <a:t> </a:t>
            </a:r>
            <a:r>
              <a:rPr lang="en-GB" sz="1600" dirty="0"/>
              <a:t>EUR 460m </a:t>
            </a:r>
            <a:r>
              <a:rPr lang="en-GB" sz="1600" dirty="0" err="1" smtClean="0"/>
              <a:t>investicijskih</a:t>
            </a:r>
            <a:r>
              <a:rPr lang="en-GB" sz="1600" dirty="0" smtClean="0"/>
              <a:t> </a:t>
            </a:r>
            <a:r>
              <a:rPr lang="en-GB" sz="1600" dirty="0" err="1" smtClean="0"/>
              <a:t>zajmova</a:t>
            </a:r>
            <a:r>
              <a:rPr lang="en-GB" sz="1600" dirty="0" smtClean="0"/>
              <a:t> </a:t>
            </a:r>
            <a:r>
              <a:rPr lang="en-GB" sz="1600" dirty="0" smtClean="0"/>
              <a:t>u </a:t>
            </a:r>
            <a:r>
              <a:rPr lang="en-GB" sz="1600" dirty="0" err="1" smtClean="0">
                <a:latin typeface="Arial"/>
              </a:rPr>
              <a:t>Bukureštu</a:t>
            </a:r>
            <a:r>
              <a:rPr lang="en-GB" sz="1600" dirty="0" smtClean="0">
                <a:latin typeface="Arial"/>
              </a:rPr>
              <a:t> za </a:t>
            </a:r>
            <a:r>
              <a:rPr lang="en-GB" sz="1600" dirty="0" err="1" smtClean="0">
                <a:latin typeface="Arial"/>
              </a:rPr>
              <a:t>toplinsku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obnovu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zgrada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sa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preko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smtClean="0">
                <a:latin typeface="Arial"/>
              </a:rPr>
              <a:t> 1000 </a:t>
            </a:r>
            <a:r>
              <a:rPr lang="en-GB" sz="1600" dirty="0" err="1" smtClean="0">
                <a:latin typeface="Arial"/>
              </a:rPr>
              <a:t>višekatnica</a:t>
            </a:r>
            <a:endParaRPr lang="en-GB" sz="1600" dirty="0" smtClean="0">
              <a:latin typeface="Arial"/>
            </a:endParaRP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err="1" smtClean="0"/>
              <a:t>Zajmovi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dirty="0" err="1" smtClean="0"/>
              <a:t>dodijeljeni</a:t>
            </a:r>
            <a:r>
              <a:rPr lang="en-GB" sz="1600" dirty="0" smtClean="0"/>
              <a:t> </a:t>
            </a:r>
            <a:r>
              <a:rPr lang="en-GB" sz="1600" dirty="0" err="1" smtClean="0"/>
              <a:t>izravno</a:t>
            </a:r>
            <a:r>
              <a:rPr lang="en-GB" sz="1600" dirty="0" smtClean="0"/>
              <a:t> </a:t>
            </a:r>
            <a:r>
              <a:rPr lang="en-GB" sz="1600" dirty="0" err="1" smtClean="0"/>
              <a:t>svakom</a:t>
            </a:r>
            <a:r>
              <a:rPr lang="en-GB" sz="1600" dirty="0" smtClean="0"/>
              <a:t> </a:t>
            </a:r>
            <a:r>
              <a:rPr lang="en-GB" sz="1600" dirty="0" err="1" smtClean="0"/>
              <a:t>pojedino</a:t>
            </a:r>
            <a:r>
              <a:rPr lang="en-GB" sz="1600" dirty="0" err="1" smtClean="0"/>
              <a:t>j</a:t>
            </a:r>
            <a:r>
              <a:rPr lang="en-GB" sz="1600" dirty="0" smtClean="0"/>
              <a:t> </a:t>
            </a:r>
            <a:r>
              <a:rPr lang="en-GB" sz="1600" dirty="0" err="1" smtClean="0"/>
              <a:t>gradskoj</a:t>
            </a:r>
            <a:r>
              <a:rPr lang="en-GB" sz="1600" dirty="0" smtClean="0"/>
              <a:t> </a:t>
            </a:r>
            <a:r>
              <a:rPr lang="en-GB" sz="1600" dirty="0" err="1" smtClean="0">
                <a:latin typeface="Arial"/>
              </a:rPr>
              <a:t>četvrti</a:t>
            </a:r>
            <a:endParaRPr lang="en-GB" sz="1600" dirty="0" smtClean="0">
              <a:latin typeface="Arial"/>
            </a:endParaRP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err="1" smtClean="0"/>
              <a:t>Obnova</a:t>
            </a:r>
            <a:r>
              <a:rPr lang="en-GB" sz="1600" dirty="0" smtClean="0"/>
              <a:t> </a:t>
            </a:r>
            <a:r>
              <a:rPr lang="en-GB" sz="1600" dirty="0" err="1" smtClean="0"/>
              <a:t>toplinske</a:t>
            </a:r>
            <a:r>
              <a:rPr lang="en-GB" sz="1600" dirty="0" smtClean="0"/>
              <a:t> </a:t>
            </a:r>
            <a:r>
              <a:rPr lang="en-GB" sz="1600" dirty="0" err="1" smtClean="0"/>
              <a:t>mre</a:t>
            </a:r>
            <a:r>
              <a:rPr lang="en-GB" sz="1600" dirty="0" err="1" smtClean="0">
                <a:latin typeface="Arial"/>
              </a:rPr>
              <a:t>že</a:t>
            </a:r>
            <a:r>
              <a:rPr lang="en-GB" sz="1600" dirty="0" smtClean="0">
                <a:latin typeface="Arial"/>
              </a:rPr>
              <a:t> u </a:t>
            </a:r>
            <a:r>
              <a:rPr lang="en-GB" sz="1600" dirty="0" err="1" smtClean="0"/>
              <a:t>Bukureštu</a:t>
            </a:r>
            <a:r>
              <a:rPr lang="en-GB" sz="1600" dirty="0" smtClean="0"/>
              <a:t> </a:t>
            </a:r>
            <a:r>
              <a:rPr lang="en-GB" sz="1600" dirty="0" err="1" smtClean="0"/>
              <a:t>doprinijela</a:t>
            </a:r>
            <a:r>
              <a:rPr lang="en-GB" sz="1600" dirty="0" smtClean="0"/>
              <a:t> je </a:t>
            </a:r>
            <a:r>
              <a:rPr lang="en-GB" sz="1600" dirty="0" err="1" smtClean="0"/>
              <a:t>pove</a:t>
            </a:r>
            <a:r>
              <a:rPr lang="en-GB" sz="1600" dirty="0" err="1" smtClean="0">
                <a:latin typeface="Arial"/>
              </a:rPr>
              <a:t>ćanju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energetske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učinkovitosti</a:t>
            </a:r>
            <a:r>
              <a:rPr lang="en-GB" sz="1600" dirty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putem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bolje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izolacije</a:t>
            </a:r>
            <a:r>
              <a:rPr lang="en-GB" sz="1600" dirty="0" smtClean="0">
                <a:latin typeface="Arial"/>
              </a:rPr>
              <a:t>, </a:t>
            </a:r>
            <a:r>
              <a:rPr lang="en-GB" sz="1600" dirty="0" err="1" smtClean="0">
                <a:latin typeface="Arial"/>
              </a:rPr>
              <a:t>učinkovitijem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korištenju</a:t>
            </a:r>
            <a:r>
              <a:rPr lang="en-GB" sz="1600" dirty="0" smtClean="0">
                <a:latin typeface="Arial"/>
              </a:rPr>
              <a:t> i </a:t>
            </a:r>
            <a:r>
              <a:rPr lang="en-GB" sz="1600" dirty="0" err="1" smtClean="0">
                <a:latin typeface="Arial"/>
              </a:rPr>
              <a:t>smanjenju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prijenosnih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gubitaka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topline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smtClean="0"/>
              <a:t>u </a:t>
            </a:r>
            <a:r>
              <a:rPr lang="en-GB" sz="1600" smtClean="0"/>
              <a:t>mre</a:t>
            </a:r>
            <a:r>
              <a:rPr lang="en-GB" sz="1600" smtClean="0">
                <a:latin typeface="Arial"/>
              </a:rPr>
              <a:t>ži</a:t>
            </a:r>
            <a:endParaRPr lang="en-GB" sz="1600" dirty="0"/>
          </a:p>
          <a:p>
            <a:endParaRPr lang="en-GB" sz="1600" dirty="0"/>
          </a:p>
          <a:p>
            <a:r>
              <a:rPr lang="en-US" sz="1600" dirty="0" err="1" smtClean="0"/>
              <a:t>Sredstva</a:t>
            </a:r>
            <a:r>
              <a:rPr lang="en-US" sz="1600" dirty="0" smtClean="0"/>
              <a:t> za </a:t>
            </a:r>
            <a:r>
              <a:rPr lang="en-US" sz="1600" dirty="0" err="1" smtClean="0"/>
              <a:t>pove</a:t>
            </a:r>
            <a:r>
              <a:rPr lang="en-US" sz="1600" dirty="0" err="1" smtClean="0">
                <a:latin typeface="Arial"/>
              </a:rPr>
              <a:t>ćanje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 err="1" smtClean="0"/>
              <a:t>enegretske</a:t>
            </a:r>
            <a:r>
              <a:rPr lang="en-US" sz="1600" dirty="0" smtClean="0"/>
              <a:t> </a:t>
            </a:r>
            <a:r>
              <a:rPr lang="en-US" sz="1600" dirty="0" err="1" smtClean="0"/>
              <a:t>u</a:t>
            </a:r>
            <a:r>
              <a:rPr lang="en-US" sz="1600" dirty="0" err="1" smtClean="0">
                <a:latin typeface="Arial"/>
              </a:rPr>
              <a:t>činkovitosti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 err="1" smtClean="0">
                <a:latin typeface="Arial"/>
              </a:rPr>
              <a:t>su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 err="1" smtClean="0">
                <a:latin typeface="Arial"/>
              </a:rPr>
              <a:t>dodijeljena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 err="1" smtClean="0">
                <a:latin typeface="Arial"/>
              </a:rPr>
              <a:t>partnerskim</a:t>
            </a:r>
            <a:r>
              <a:rPr lang="en-US" sz="1600" dirty="0" smtClean="0">
                <a:latin typeface="Arial"/>
              </a:rPr>
              <a:t> </a:t>
            </a:r>
            <a:r>
              <a:rPr lang="en-US" sz="1600" dirty="0" err="1" smtClean="0">
                <a:latin typeface="Arial"/>
              </a:rPr>
              <a:t>bankama</a:t>
            </a:r>
            <a:r>
              <a:rPr lang="en-US" sz="1600" dirty="0" smtClean="0">
                <a:latin typeface="Arial"/>
              </a:rPr>
              <a:t> u</a:t>
            </a:r>
            <a:r>
              <a:rPr lang="en-GB" sz="1600" dirty="0" smtClean="0"/>
              <a:t> </a:t>
            </a:r>
            <a:r>
              <a:rPr lang="en-GB" sz="1600" dirty="0" err="1" smtClean="0"/>
              <a:t>Rumunjskoj</a:t>
            </a:r>
            <a:r>
              <a:rPr lang="en-GB" sz="1600" dirty="0" smtClean="0"/>
              <a:t>, </a:t>
            </a:r>
            <a:r>
              <a:rPr lang="en-GB" sz="1600" dirty="0" err="1" smtClean="0"/>
              <a:t>Bugarskoj</a:t>
            </a:r>
            <a:r>
              <a:rPr lang="en-GB" sz="1600" dirty="0" smtClean="0"/>
              <a:t> </a:t>
            </a:r>
            <a:r>
              <a:rPr lang="en-GB" sz="1600" dirty="0" err="1" smtClean="0"/>
              <a:t>ali</a:t>
            </a:r>
            <a:r>
              <a:rPr lang="en-GB" sz="1600" dirty="0" smtClean="0"/>
              <a:t> i u </a:t>
            </a:r>
            <a:r>
              <a:rPr lang="en-GB" sz="1600" dirty="0" err="1" smtClean="0"/>
              <a:t>Hrvatskoj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 err="1" smtClean="0"/>
              <a:t>Mogu</a:t>
            </a:r>
            <a:r>
              <a:rPr lang="en-GB" sz="1600" dirty="0" err="1" smtClean="0">
                <a:latin typeface="Arial"/>
              </a:rPr>
              <a:t>ćnost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kombiniranja</a:t>
            </a:r>
            <a:r>
              <a:rPr lang="en-GB" sz="1600" dirty="0" smtClean="0"/>
              <a:t> </a:t>
            </a:r>
            <a:r>
              <a:rPr lang="en-GB" sz="1600" dirty="0"/>
              <a:t>EIB </a:t>
            </a:r>
            <a:r>
              <a:rPr lang="en-GB" sz="1600" dirty="0" smtClean="0"/>
              <a:t> </a:t>
            </a:r>
            <a:r>
              <a:rPr lang="en-GB" sz="1600" dirty="0" err="1" smtClean="0"/>
              <a:t>zajmova</a:t>
            </a:r>
            <a:r>
              <a:rPr lang="en-GB" sz="1600" dirty="0" smtClean="0"/>
              <a:t> </a:t>
            </a:r>
            <a:r>
              <a:rPr lang="en-GB" sz="1600" dirty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bespovratnih</a:t>
            </a:r>
            <a:r>
              <a:rPr lang="en-GB" sz="1600" dirty="0" smtClean="0"/>
              <a:t> </a:t>
            </a:r>
            <a:r>
              <a:rPr lang="en-GB" sz="1600" dirty="0" err="1" smtClean="0"/>
              <a:t>sredstava</a:t>
            </a:r>
            <a:r>
              <a:rPr lang="en-GB" sz="1600" dirty="0" smtClean="0"/>
              <a:t>, </a:t>
            </a:r>
            <a:r>
              <a:rPr lang="en-GB" sz="1600" dirty="0" err="1" smtClean="0"/>
              <a:t>uz</a:t>
            </a:r>
            <a:r>
              <a:rPr lang="en-GB" sz="1600" dirty="0" smtClean="0"/>
              <a:t> </a:t>
            </a:r>
            <a:r>
              <a:rPr lang="en-GB" sz="1600" dirty="0" err="1" smtClean="0"/>
              <a:t>tehni</a:t>
            </a:r>
            <a:r>
              <a:rPr lang="en-GB" sz="1600" dirty="0" err="1" smtClean="0">
                <a:latin typeface="Arial"/>
              </a:rPr>
              <a:t>čku</a:t>
            </a:r>
            <a:r>
              <a:rPr lang="en-GB" sz="1600" dirty="0" smtClean="0">
                <a:latin typeface="Arial"/>
              </a:rPr>
              <a:t> </a:t>
            </a:r>
            <a:r>
              <a:rPr lang="en-GB" sz="1600" dirty="0" err="1" smtClean="0">
                <a:latin typeface="Arial"/>
              </a:rPr>
              <a:t>podršku</a:t>
            </a:r>
            <a:endParaRPr lang="en-GB" sz="1600" dirty="0" smtClean="0">
              <a:latin typeface="Arial"/>
            </a:endParaRPr>
          </a:p>
          <a:p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989-A045-47E9-8537-B6FA112E7BD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70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696561" y="6480000"/>
            <a:ext cx="7159915" cy="153356"/>
          </a:xfrm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chemeClr val="bg1"/>
                </a:solidFill>
              </a:rPr>
              <a:t>02/03/2016 		European Investment Bank 				            </a:t>
            </a:r>
            <a:fld id="{50A2FEBE-5696-480E-B53E-E027EF2BDA58}" type="slidenum">
              <a:rPr lang="en-US" altLang="en-US" sz="1000" smtClean="0">
                <a:solidFill>
                  <a:schemeClr val="bg1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7322" y="728700"/>
            <a:ext cx="3835400" cy="527050"/>
          </a:xfrm>
        </p:spPr>
        <p:txBody>
          <a:bodyPr anchor="ctr"/>
          <a:lstStyle/>
          <a:p>
            <a:pPr eaLnBrk="1" hangingPunct="1"/>
            <a:r>
              <a:rPr lang="en-US" altLang="en-US" dirty="0" err="1" smtClean="0"/>
              <a:t>Kontakt</a:t>
            </a:r>
            <a:r>
              <a:rPr lang="en-US" altLang="en-US" dirty="0" smtClean="0"/>
              <a:t> </a:t>
            </a:r>
            <a:r>
              <a:rPr lang="en-US" altLang="en-US" smtClean="0"/>
              <a:t>podaci</a:t>
            </a:r>
            <a:r>
              <a:rPr lang="en-US" altLang="en-US" dirty="0" smtClean="0"/>
              <a:t>:</a:t>
            </a:r>
            <a:endParaRPr lang="en-GB" altLang="en-US" sz="3200" b="0" dirty="0" smtClean="0"/>
          </a:p>
        </p:txBody>
      </p:sp>
      <p:sp>
        <p:nvSpPr>
          <p:cNvPr id="13317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5040052" y="1618357"/>
            <a:ext cx="3840162" cy="4348163"/>
          </a:xfrm>
          <a:noFill/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1400" b="1" dirty="0" smtClean="0">
                <a:solidFill>
                  <a:srgbClr val="00529F"/>
                </a:solidFill>
              </a:rPr>
              <a:t>Anton KOVA</a:t>
            </a:r>
            <a:r>
              <a:rPr lang="en-US" altLang="en-US" sz="1400" b="1" dirty="0" smtClean="0">
                <a:solidFill>
                  <a:srgbClr val="00529F"/>
                </a:solidFill>
                <a:latin typeface="Arial"/>
              </a:rPr>
              <a:t>ČEV</a:t>
            </a:r>
            <a:endParaRPr lang="en-US" altLang="en-US" sz="1400" b="1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b="1" dirty="0" smtClean="0">
                <a:solidFill>
                  <a:srgbClr val="00529F"/>
                </a:solidFill>
              </a:rPr>
              <a:t>Voditelj</a:t>
            </a:r>
            <a:r>
              <a:rPr lang="en-US" altLang="en-US" sz="1400" b="1" dirty="0">
                <a:solidFill>
                  <a:srgbClr val="00529F"/>
                </a:solidFill>
              </a:rPr>
              <a:t> </a:t>
            </a:r>
            <a:r>
              <a:rPr lang="en-US" altLang="en-US" sz="1400" b="1" dirty="0" smtClean="0">
                <a:solidFill>
                  <a:srgbClr val="00529F"/>
                </a:solidFill>
              </a:rPr>
              <a:t>ureda u Zagrebu</a:t>
            </a: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  <a:hlinkClick r:id="rId4"/>
              </a:rPr>
              <a:t>a.kovacev@eib.org</a:t>
            </a: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Poslovni Centar Hektorovi</a:t>
            </a:r>
            <a:r>
              <a:rPr lang="en-US" altLang="en-US" sz="1400" dirty="0" smtClean="0">
                <a:solidFill>
                  <a:srgbClr val="00529F"/>
                </a:solidFill>
                <a:latin typeface="Arial"/>
              </a:rPr>
              <a:t>ćeva</a:t>
            </a: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Hektorovi</a:t>
            </a:r>
            <a:r>
              <a:rPr lang="en-US" altLang="en-US" sz="1400" dirty="0" smtClean="0">
                <a:solidFill>
                  <a:srgbClr val="00529F"/>
                </a:solidFill>
                <a:latin typeface="Arial"/>
              </a:rPr>
              <a:t>ćeva 2</a:t>
            </a: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10000 Zagreb</a:t>
            </a: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Tel: 01 644 8208</a:t>
            </a:r>
          </a:p>
          <a:p>
            <a:pPr algn="l" eaLnBrk="1" hangingPunct="1">
              <a:buFontTx/>
              <a:buNone/>
            </a:pPr>
            <a:r>
              <a:rPr lang="en-US" altLang="en-US" sz="1400" b="1" dirty="0" smtClean="0">
                <a:solidFill>
                  <a:srgbClr val="00529F"/>
                </a:solidFill>
                <a:hlinkClick r:id="rId5"/>
              </a:rPr>
              <a:t>www.eib.org</a:t>
            </a:r>
            <a:r>
              <a:rPr lang="en-US" altLang="en-US" sz="1400" b="1" dirty="0" smtClean="0">
                <a:solidFill>
                  <a:srgbClr val="00529F"/>
                </a:solidFill>
              </a:rPr>
              <a:t> </a:t>
            </a:r>
          </a:p>
          <a:p>
            <a:pPr>
              <a:buNone/>
            </a:pPr>
            <a:r>
              <a:rPr lang="fr-CH" sz="1400" b="1" dirty="0" smtClean="0">
                <a:solidFill>
                  <a:schemeClr val="accent1"/>
                </a:solidFill>
                <a:hlinkClick r:id="rId6"/>
              </a:rPr>
              <a:t>www.eib.org/eiah</a:t>
            </a:r>
            <a:endParaRPr lang="fr-CH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CH" sz="1400" b="1" dirty="0" smtClean="0">
                <a:solidFill>
                  <a:schemeClr val="accent1"/>
                </a:solidFill>
                <a:hlinkClick r:id="rId7"/>
              </a:rPr>
              <a:t>www.eif.org</a:t>
            </a:r>
            <a:r>
              <a:rPr lang="fr-CH" sz="1400" b="1" dirty="0" smtClean="0">
                <a:solidFill>
                  <a:schemeClr val="accent1"/>
                </a:solidFill>
              </a:rPr>
              <a:t> </a:t>
            </a:r>
            <a:endParaRPr lang="en-GB" sz="1400" b="1" dirty="0">
              <a:solidFill>
                <a:schemeClr val="accent1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1400" dirty="0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30">
            <a:off x="1723925" y="1583663"/>
            <a:ext cx="2707139" cy="441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5" descr="189525215@21012010-171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ea typeface="ＭＳ Ｐゴシック" pitchFamily="34" charset="-128"/>
            </a:endParaRPr>
          </a:p>
        </p:txBody>
      </p:sp>
      <p:sp>
        <p:nvSpPr>
          <p:cNvPr id="13319" name="AutoShape 7" descr="189525215@21012010-171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ea typeface="ＭＳ Ｐゴシック" pitchFamily="34" charset="-128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4" y="1376909"/>
            <a:ext cx="2745420" cy="43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00" name="Rectangle 8"/>
          <p:cNvSpPr>
            <a:spLocks noChangeArrowheads="1"/>
          </p:cNvSpPr>
          <p:nvPr/>
        </p:nvSpPr>
        <p:spPr bwMode="auto">
          <a:xfrm>
            <a:off x="457200" y="5516563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52A0"/>
                </a:solidFill>
              </a:rPr>
              <a:t>HVALA!</a:t>
            </a:r>
            <a:endParaRPr lang="en-GB" altLang="en-US" sz="3600" b="1" dirty="0">
              <a:solidFill>
                <a:srgbClr val="005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IB Corporate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lti-logos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ulti-logo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(4:3)</PresentationFormat>
  <Paragraphs>55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EIB Corporate Covers Theme</vt:lpstr>
      <vt:lpstr>EIB Corporate Theme</vt:lpstr>
      <vt:lpstr>Multi-logos Covers Theme</vt:lpstr>
      <vt:lpstr>Multi-logos Theme</vt:lpstr>
      <vt:lpstr>PowerPoint Presentation</vt:lpstr>
      <vt:lpstr>Prioriteti </vt:lpstr>
      <vt:lpstr>Prioriteti </vt:lpstr>
      <vt:lpstr>Primjeri dobre prakse</vt:lpstr>
      <vt:lpstr>Kontakt podaci: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2015</dc:title>
  <dc:creator/>
  <cp:lastModifiedBy/>
  <cp:revision>1</cp:revision>
  <dcterms:created xsi:type="dcterms:W3CDTF">2013-11-26T18:39:22Z</dcterms:created>
  <dcterms:modified xsi:type="dcterms:W3CDTF">2016-03-02T07:18:55Z</dcterms:modified>
</cp:coreProperties>
</file>